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2"/>
  </p:sldMasterIdLst>
  <p:notesMasterIdLst>
    <p:notesMasterId r:id="rId19"/>
  </p:notesMasterIdLst>
  <p:handoutMasterIdLst>
    <p:handoutMasterId r:id="rId20"/>
  </p:handoutMasterIdLst>
  <p:sldIdLst>
    <p:sldId id="280" r:id="rId3"/>
    <p:sldId id="261" r:id="rId4"/>
    <p:sldId id="257" r:id="rId5"/>
    <p:sldId id="268" r:id="rId6"/>
    <p:sldId id="283" r:id="rId7"/>
    <p:sldId id="285" r:id="rId8"/>
    <p:sldId id="286" r:id="rId9"/>
    <p:sldId id="287" r:id="rId10"/>
    <p:sldId id="290" r:id="rId11"/>
    <p:sldId id="289" r:id="rId12"/>
    <p:sldId id="288" r:id="rId13"/>
    <p:sldId id="282" r:id="rId14"/>
    <p:sldId id="258" r:id="rId15"/>
    <p:sldId id="279" r:id="rId16"/>
    <p:sldId id="291" r:id="rId17"/>
    <p:sldId id="269" r:id="rId18"/>
  </p:sldIdLst>
  <p:sldSz cx="12192000" cy="6858000"/>
  <p:notesSz cx="6858000" cy="9144000"/>
  <p:embeddedFontLst>
    <p:embeddedFont>
      <p:font typeface="Agency FB" panose="020B0503020202020204" pitchFamily="34" charset="0"/>
      <p:regular r:id="rId21"/>
      <p:bold r:id="rId22"/>
    </p:embeddedFont>
    <p:embeddedFont>
      <p:font typeface="Alfarn" panose="00000800000000000000" charset="0"/>
      <p:bold r:id="rId23"/>
    </p:embeddedFont>
    <p:embeddedFont>
      <p:font typeface="Calibri" panose="020F0502020204030204" pitchFamily="34" charset="0"/>
      <p:regular r:id="rId24"/>
      <p:bold r:id="rId25"/>
      <p:italic r:id="rId26"/>
      <p:boldItalic r:id="rId27"/>
    </p:embeddedFont>
    <p:embeddedFont>
      <p:font typeface="CarlMarx" panose="020B0604020202020204" charset="0"/>
      <p:regular r:id="rId28"/>
      <p:bold r:id="rId29"/>
    </p:embeddedFont>
    <p:embeddedFont>
      <p:font typeface="Consolas" panose="020B0609020204030204" pitchFamily="49" charset="0"/>
      <p:regular r:id="rId30"/>
      <p:bold r:id="rId31"/>
      <p:italic r:id="rId32"/>
      <p:boldItalic r:id="rId33"/>
    </p:embeddedFont>
    <p:embeddedFont>
      <p:font typeface="Segoe UI" panose="020B0502040204020203"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2462" autoAdjust="0"/>
  </p:normalViewPr>
  <p:slideViewPr>
    <p:cSldViewPr snapToGrid="0">
      <p:cViewPr varScale="1">
        <p:scale>
          <a:sx n="108" d="100"/>
          <a:sy n="108" d="100"/>
        </p:scale>
        <p:origin x="690" y="96"/>
      </p:cViewPr>
      <p:guideLst/>
    </p:cSldViewPr>
  </p:slideViewPr>
  <p:notesTextViewPr>
    <p:cViewPr>
      <p:scale>
        <a:sx n="1" d="1"/>
        <a:sy n="1" d="1"/>
      </p:scale>
      <p:origin x="0" y="0"/>
    </p:cViewPr>
  </p:notesTextViewPr>
  <p:notesViewPr>
    <p:cSldViewPr snapToGrid="0">
      <p:cViewPr varScale="1">
        <p:scale>
          <a:sx n="84" d="100"/>
          <a:sy n="84" d="100"/>
        </p:scale>
        <p:origin x="297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7B716A-DF03-4601-9C8E-237D1F8910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73CF10A-1790-4B9E-AFE5-8FD3F27644A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591E7C-C298-488F-83D7-8872A8222C94}" type="datetimeFigureOut">
              <a:rPr lang="en-US" smtClean="0"/>
              <a:t>6/24/2019</a:t>
            </a:fld>
            <a:endParaRPr lang="en-US"/>
          </a:p>
        </p:txBody>
      </p:sp>
      <p:sp>
        <p:nvSpPr>
          <p:cNvPr id="4" name="Footer Placeholder 3">
            <a:extLst>
              <a:ext uri="{FF2B5EF4-FFF2-40B4-BE49-F238E27FC236}">
                <a16:creationId xmlns:a16="http://schemas.microsoft.com/office/drawing/2014/main" id="{A25A4D74-7EA4-47F8-B41B-C3A6AC7C6C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B5B87A7-D413-44A5-BC48-500E8790BCA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484B0C-0C9A-4B43-8162-5DFD7A4B9A88}" type="slidenum">
              <a:rPr lang="en-US" smtClean="0"/>
              <a:t>‹#›</a:t>
            </a:fld>
            <a:endParaRPr lang="en-US"/>
          </a:p>
        </p:txBody>
      </p:sp>
    </p:spTree>
    <p:extLst>
      <p:ext uri="{BB962C8B-B14F-4D97-AF65-F5344CB8AC3E}">
        <p14:creationId xmlns:p14="http://schemas.microsoft.com/office/powerpoint/2010/main" val="22180398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470445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337402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p:txBody>
      </p:sp>
      <p:sp>
        <p:nvSpPr>
          <p:cNvPr id="4" name="Slide Number Placeholder 3"/>
          <p:cNvSpPr>
            <a:spLocks noGrp="1"/>
          </p:cNvSpPr>
          <p:nvPr>
            <p:ph type="sldNum" sz="quarter" idx="5"/>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3809532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t>
            </a:r>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626616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t>
            </a:r>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t>
            </a:r>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882639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t>
            </a:r>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1168029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c;laudio</a:t>
            </a:r>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843984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claudio</a:t>
            </a:r>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1392628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clauidio</a:t>
            </a:r>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1097508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1618995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grpSp>
        <p:nvGrpSpPr>
          <p:cNvPr id="3" name="Group 2">
            <a:extLst>
              <a:ext uri="{FF2B5EF4-FFF2-40B4-BE49-F238E27FC236}">
                <a16:creationId xmlns:a16="http://schemas.microsoft.com/office/drawing/2014/main" id="{673C53B9-B6B1-45CC-B2F2-CF3681476140}"/>
              </a:ext>
            </a:extLst>
          </p:cNvPr>
          <p:cNvGrpSpPr/>
          <p:nvPr userDrawn="1"/>
        </p:nvGrpSpPr>
        <p:grpSpPr>
          <a:xfrm>
            <a:off x="0" y="6373217"/>
            <a:ext cx="12192000" cy="495300"/>
            <a:chOff x="0" y="6373217"/>
            <a:chExt cx="12192000" cy="495300"/>
          </a:xfrm>
        </p:grpSpPr>
        <p:sp>
          <p:nvSpPr>
            <p:cNvPr id="4" name="Rectangle 3">
              <a:extLst>
                <a:ext uri="{FF2B5EF4-FFF2-40B4-BE49-F238E27FC236}">
                  <a16:creationId xmlns:a16="http://schemas.microsoft.com/office/drawing/2014/main" id="{D6E4935F-8FAF-463F-9BFA-5222B2E247DB}"/>
                </a:ext>
              </a:extLst>
            </p:cNvPr>
            <p:cNvSpPr/>
            <p:nvPr userDrawn="1"/>
          </p:nvSpPr>
          <p:spPr>
            <a:xfrm>
              <a:off x="0" y="6373217"/>
              <a:ext cx="12192000" cy="495300"/>
            </a:xfrm>
            <a:prstGeom prst="rect">
              <a:avLst/>
            </a:prstGeom>
            <a:solidFill>
              <a:sysClr val="window" lastClr="FFFFFF">
                <a:lumMod val="9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Calibri" panose="020F0502020204030204"/>
                  <a:ea typeface="+mn-ea"/>
                  <a:cs typeface="+mn-cs"/>
                </a:rPr>
                <a:t>DataGrillen</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 2019                                    @</a:t>
              </a:r>
              <a:r>
                <a:rPr kumimoji="0" lang="en-US" sz="1600" b="0" i="0" u="none" strike="noStrike" kern="0" cap="none" spc="0" normalizeH="0" baseline="0" noProof="0" dirty="0" err="1">
                  <a:ln>
                    <a:noFill/>
                  </a:ln>
                  <a:solidFill>
                    <a:prstClr val="black"/>
                  </a:solidFill>
                  <a:effectLst/>
                  <a:uLnTx/>
                  <a:uFillTx/>
                  <a:latin typeface="Calibri" panose="020F0502020204030204"/>
                  <a:ea typeface="+mn-ea"/>
                  <a:cs typeface="+mn-cs"/>
                </a:rPr>
                <a:t>psdbatools</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	 	    dbatools.io</a:t>
              </a:r>
            </a:p>
          </p:txBody>
        </p:sp>
        <p:grpSp>
          <p:nvGrpSpPr>
            <p:cNvPr id="5" name="Group 4">
              <a:extLst>
                <a:ext uri="{FF2B5EF4-FFF2-40B4-BE49-F238E27FC236}">
                  <a16:creationId xmlns:a16="http://schemas.microsoft.com/office/drawing/2014/main" id="{4A3E6CD6-D033-488A-A0F4-602DA317B3BA}"/>
                </a:ext>
              </a:extLst>
            </p:cNvPr>
            <p:cNvGrpSpPr/>
            <p:nvPr userDrawn="1"/>
          </p:nvGrpSpPr>
          <p:grpSpPr>
            <a:xfrm>
              <a:off x="5567382" y="6509597"/>
              <a:ext cx="229599" cy="229600"/>
              <a:chOff x="5559717" y="5146675"/>
              <a:chExt cx="353832" cy="353832"/>
            </a:xfrm>
          </p:grpSpPr>
          <p:sp>
            <p:nvSpPr>
              <p:cNvPr id="8" name="Freeform 383">
                <a:extLst>
                  <a:ext uri="{FF2B5EF4-FFF2-40B4-BE49-F238E27FC236}">
                    <a16:creationId xmlns:a16="http://schemas.microsoft.com/office/drawing/2014/main" id="{8A2B0DCC-053B-4E2B-B505-710CFA616AE8}"/>
                  </a:ext>
                </a:extLst>
              </p:cNvPr>
              <p:cNvSpPr>
                <a:spLocks/>
              </p:cNvSpPr>
              <p:nvPr/>
            </p:nvSpPr>
            <p:spPr bwMode="auto">
              <a:xfrm>
                <a:off x="5648798" y="5257801"/>
                <a:ext cx="159336"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 name="Rounded Rectangle 92">
                <a:extLst>
                  <a:ext uri="{FF2B5EF4-FFF2-40B4-BE49-F238E27FC236}">
                    <a16:creationId xmlns:a16="http://schemas.microsoft.com/office/drawing/2014/main" id="{6D90B237-0A12-469A-B2D1-62AA6A6CF038}"/>
                  </a:ext>
                </a:extLst>
              </p:cNvPr>
              <p:cNvSpPr/>
              <p:nvPr/>
            </p:nvSpPr>
            <p:spPr>
              <a:xfrm>
                <a:off x="5559717"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pic>
          <p:nvPicPr>
            <p:cNvPr id="6" name="Picture 3" descr="Resultado de imagem para web icon">
              <a:extLst>
                <a:ext uri="{FF2B5EF4-FFF2-40B4-BE49-F238E27FC236}">
                  <a16:creationId xmlns:a16="http://schemas.microsoft.com/office/drawing/2014/main" id="{6FF43194-2805-4472-A731-B533F486DF1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88538" y="6499080"/>
              <a:ext cx="240117" cy="2401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2ighm2957p436ogud2b18sv1-wpengine.netdna-ssl.com/wp-content/uploads/2018/08/Grillen_Orange.png">
              <a:extLst>
                <a:ext uri="{FF2B5EF4-FFF2-40B4-BE49-F238E27FC236}">
                  <a16:creationId xmlns:a16="http://schemas.microsoft.com/office/drawing/2014/main" id="{7640CDA4-F70A-4A20-8E4E-DFD8751FE33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482192" y="6440560"/>
              <a:ext cx="229600" cy="357156"/>
            </a:xfrm>
            <a:prstGeom prst="rect">
              <a:avLst/>
            </a:prstGeom>
            <a:noFill/>
          </p:spPr>
        </p:pic>
      </p:gr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bg>
      <p:bgPr>
        <a:solidFill>
          <a:schemeClr val="bg1">
            <a:lumMod val="8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irst 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chemeClr val="tx1"/>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30" name="Group 29">
            <a:extLst>
              <a:ext uri="{FF2B5EF4-FFF2-40B4-BE49-F238E27FC236}">
                <a16:creationId xmlns:a16="http://schemas.microsoft.com/office/drawing/2014/main" id="{04072BA0-1335-4DC3-849F-3DC60387D97F}"/>
              </a:ext>
            </a:extLst>
          </p:cNvPr>
          <p:cNvGrpSpPr/>
          <p:nvPr userDrawn="1"/>
        </p:nvGrpSpPr>
        <p:grpSpPr>
          <a:xfrm>
            <a:off x="0" y="6373217"/>
            <a:ext cx="12192000" cy="495300"/>
            <a:chOff x="0" y="6373217"/>
            <a:chExt cx="12192000" cy="495300"/>
          </a:xfrm>
        </p:grpSpPr>
        <p:sp>
          <p:nvSpPr>
            <p:cNvPr id="5" name="Rectangle 4">
              <a:extLst>
                <a:ext uri="{FF2B5EF4-FFF2-40B4-BE49-F238E27FC236}">
                  <a16:creationId xmlns:a16="http://schemas.microsoft.com/office/drawing/2014/main" id="{962AEABF-9D1F-4795-BB1B-8210D2E2E366}"/>
                </a:ext>
              </a:extLst>
            </p:cNvPr>
            <p:cNvSpPr/>
            <p:nvPr userDrawn="1"/>
          </p:nvSpPr>
          <p:spPr>
            <a:xfrm>
              <a:off x="0" y="6373217"/>
              <a:ext cx="12192000" cy="495300"/>
            </a:xfrm>
            <a:prstGeom prst="rect">
              <a:avLst/>
            </a:prstGeom>
            <a:solidFill>
              <a:sysClr val="window" lastClr="FFFFFF">
                <a:lumMod val="9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Calibri" panose="020F0502020204030204"/>
                  <a:ea typeface="+mn-ea"/>
                  <a:cs typeface="+mn-cs"/>
                </a:rPr>
                <a:t>DataGrillen</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 2019                                    @</a:t>
              </a:r>
              <a:r>
                <a:rPr kumimoji="0" lang="en-US" sz="1600" b="0" i="0" u="none" strike="noStrike" kern="0" cap="none" spc="0" normalizeH="0" baseline="0" noProof="0" dirty="0" err="1">
                  <a:ln>
                    <a:noFill/>
                  </a:ln>
                  <a:solidFill>
                    <a:prstClr val="black"/>
                  </a:solidFill>
                  <a:effectLst/>
                  <a:uLnTx/>
                  <a:uFillTx/>
                  <a:latin typeface="Calibri" panose="020F0502020204030204"/>
                  <a:ea typeface="+mn-ea"/>
                  <a:cs typeface="+mn-cs"/>
                </a:rPr>
                <a:t>psdbatools</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	 	    dbatools.io</a:t>
              </a:r>
            </a:p>
          </p:txBody>
        </p:sp>
        <p:grpSp>
          <p:nvGrpSpPr>
            <p:cNvPr id="6" name="Group 5">
              <a:extLst>
                <a:ext uri="{FF2B5EF4-FFF2-40B4-BE49-F238E27FC236}">
                  <a16:creationId xmlns:a16="http://schemas.microsoft.com/office/drawing/2014/main" id="{CDE3BB01-A1CA-4ACA-8B4F-57E1C504BC67}"/>
                </a:ext>
              </a:extLst>
            </p:cNvPr>
            <p:cNvGrpSpPr/>
            <p:nvPr userDrawn="1"/>
          </p:nvGrpSpPr>
          <p:grpSpPr>
            <a:xfrm>
              <a:off x="5567382" y="6509597"/>
              <a:ext cx="229599" cy="229600"/>
              <a:chOff x="5559717" y="5146675"/>
              <a:chExt cx="353832" cy="353832"/>
            </a:xfrm>
          </p:grpSpPr>
          <p:sp>
            <p:nvSpPr>
              <p:cNvPr id="15" name="Freeform 383">
                <a:extLst>
                  <a:ext uri="{FF2B5EF4-FFF2-40B4-BE49-F238E27FC236}">
                    <a16:creationId xmlns:a16="http://schemas.microsoft.com/office/drawing/2014/main" id="{4CE344E6-CF47-4008-B239-68001B04A8E1}"/>
                  </a:ext>
                </a:extLst>
              </p:cNvPr>
              <p:cNvSpPr>
                <a:spLocks/>
              </p:cNvSpPr>
              <p:nvPr/>
            </p:nvSpPr>
            <p:spPr bwMode="auto">
              <a:xfrm>
                <a:off x="5648798" y="5257801"/>
                <a:ext cx="159336"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6" name="Rounded Rectangle 92">
                <a:extLst>
                  <a:ext uri="{FF2B5EF4-FFF2-40B4-BE49-F238E27FC236}">
                    <a16:creationId xmlns:a16="http://schemas.microsoft.com/office/drawing/2014/main" id="{042E6E74-9748-4389-BB19-CCA0ABAEB7D4}"/>
                  </a:ext>
                </a:extLst>
              </p:cNvPr>
              <p:cNvSpPr/>
              <p:nvPr/>
            </p:nvSpPr>
            <p:spPr>
              <a:xfrm>
                <a:off x="5559717"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pic>
          <p:nvPicPr>
            <p:cNvPr id="8" name="Picture 3" descr="Resultado de imagem para web icon">
              <a:extLst>
                <a:ext uri="{FF2B5EF4-FFF2-40B4-BE49-F238E27FC236}">
                  <a16:creationId xmlns:a16="http://schemas.microsoft.com/office/drawing/2014/main" id="{06D0AA63-3D92-4A49-B5FA-2719493ADB5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88538" y="6499080"/>
              <a:ext cx="240117" cy="2401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2ighm2957p436ogud2b18sv1-wpengine.netdna-ssl.com/wp-content/uploads/2018/08/Grillen_Orange.png">
              <a:extLst>
                <a:ext uri="{FF2B5EF4-FFF2-40B4-BE49-F238E27FC236}">
                  <a16:creationId xmlns:a16="http://schemas.microsoft.com/office/drawing/2014/main" id="{6CB82122-8EDD-4494-A958-5F6FA7935763}"/>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482192" y="6440560"/>
              <a:ext cx="229600" cy="357156"/>
            </a:xfrm>
            <a:prstGeom prst="rect">
              <a:avLst/>
            </a:prstGeom>
            <a:noFill/>
          </p:spPr>
        </p:pic>
      </p:grpSp>
    </p:spTree>
    <p:extLst>
      <p:ext uri="{BB962C8B-B14F-4D97-AF65-F5344CB8AC3E}">
        <p14:creationId xmlns:p14="http://schemas.microsoft.com/office/powerpoint/2010/main" val="39639639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1">
            <a:lumMod val="95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chemeClr val="tx1"/>
                </a:solidFill>
                <a:latin typeface="CarlMarx" panose="00000500000000000000" pitchFamily="50" charset="0"/>
                <a:cs typeface="Segoe UI" panose="020B0502040204020203" pitchFamily="34" charset="0"/>
              </a:rPr>
              <a:t>DEMO</a:t>
            </a:r>
            <a:endParaRPr lang="en-US" sz="7200" b="1" dirty="0">
              <a:solidFill>
                <a:schemeClr val="tx1"/>
              </a:solidFill>
              <a:latin typeface="CarlMarx" panose="00000500000000000000" pitchFamily="50" charset="0"/>
              <a:cs typeface="Segoe UI" panose="020B0502040204020203" pitchFamily="34" charset="0"/>
            </a:endParaRPr>
          </a:p>
        </p:txBody>
      </p:sp>
      <p:grpSp>
        <p:nvGrpSpPr>
          <p:cNvPr id="5" name="Group 4">
            <a:extLst>
              <a:ext uri="{FF2B5EF4-FFF2-40B4-BE49-F238E27FC236}">
                <a16:creationId xmlns:a16="http://schemas.microsoft.com/office/drawing/2014/main" id="{7BA70F8C-6B15-49E6-A32F-8841BCB42A53}"/>
              </a:ext>
            </a:extLst>
          </p:cNvPr>
          <p:cNvGrpSpPr/>
          <p:nvPr userDrawn="1"/>
        </p:nvGrpSpPr>
        <p:grpSpPr>
          <a:xfrm>
            <a:off x="0" y="6373217"/>
            <a:ext cx="12192000" cy="495300"/>
            <a:chOff x="0" y="6373217"/>
            <a:chExt cx="12192000" cy="495300"/>
          </a:xfrm>
        </p:grpSpPr>
        <p:sp>
          <p:nvSpPr>
            <p:cNvPr id="6" name="Rectangle 5">
              <a:extLst>
                <a:ext uri="{FF2B5EF4-FFF2-40B4-BE49-F238E27FC236}">
                  <a16:creationId xmlns:a16="http://schemas.microsoft.com/office/drawing/2014/main" id="{D93304BC-C32E-4865-B728-E5F8869BF1B2}"/>
                </a:ext>
              </a:extLst>
            </p:cNvPr>
            <p:cNvSpPr/>
            <p:nvPr userDrawn="1"/>
          </p:nvSpPr>
          <p:spPr>
            <a:xfrm>
              <a:off x="0" y="6373217"/>
              <a:ext cx="12192000" cy="495300"/>
            </a:xfrm>
            <a:prstGeom prst="rect">
              <a:avLst/>
            </a:prstGeom>
            <a:solidFill>
              <a:sysClr val="window" lastClr="FFFFFF">
                <a:lumMod val="9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Calibri" panose="020F0502020204030204"/>
                  <a:ea typeface="+mn-ea"/>
                  <a:cs typeface="+mn-cs"/>
                </a:rPr>
                <a:t>DataGrillen</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 2019                                    @</a:t>
              </a:r>
              <a:r>
                <a:rPr kumimoji="0" lang="en-US" sz="1600" b="0" i="0" u="none" strike="noStrike" kern="0" cap="none" spc="0" normalizeH="0" baseline="0" noProof="0" dirty="0" err="1">
                  <a:ln>
                    <a:noFill/>
                  </a:ln>
                  <a:solidFill>
                    <a:prstClr val="black"/>
                  </a:solidFill>
                  <a:effectLst/>
                  <a:uLnTx/>
                  <a:uFillTx/>
                  <a:latin typeface="Calibri" panose="020F0502020204030204"/>
                  <a:ea typeface="+mn-ea"/>
                  <a:cs typeface="+mn-cs"/>
                </a:rPr>
                <a:t>psdbatools</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	 	    dbatools.io</a:t>
              </a:r>
            </a:p>
          </p:txBody>
        </p:sp>
        <p:grpSp>
          <p:nvGrpSpPr>
            <p:cNvPr id="7" name="Group 6">
              <a:extLst>
                <a:ext uri="{FF2B5EF4-FFF2-40B4-BE49-F238E27FC236}">
                  <a16:creationId xmlns:a16="http://schemas.microsoft.com/office/drawing/2014/main" id="{3C62E35D-E45C-4A77-919F-36951287D1AF}"/>
                </a:ext>
              </a:extLst>
            </p:cNvPr>
            <p:cNvGrpSpPr/>
            <p:nvPr userDrawn="1"/>
          </p:nvGrpSpPr>
          <p:grpSpPr>
            <a:xfrm>
              <a:off x="5567382" y="6509597"/>
              <a:ext cx="229599" cy="229600"/>
              <a:chOff x="5559717" y="5146675"/>
              <a:chExt cx="353832" cy="353832"/>
            </a:xfrm>
          </p:grpSpPr>
          <p:sp>
            <p:nvSpPr>
              <p:cNvPr id="10" name="Freeform 383">
                <a:extLst>
                  <a:ext uri="{FF2B5EF4-FFF2-40B4-BE49-F238E27FC236}">
                    <a16:creationId xmlns:a16="http://schemas.microsoft.com/office/drawing/2014/main" id="{8584B0DF-95C9-4DFA-8F73-7841BCAADF49}"/>
                  </a:ext>
                </a:extLst>
              </p:cNvPr>
              <p:cNvSpPr>
                <a:spLocks/>
              </p:cNvSpPr>
              <p:nvPr/>
            </p:nvSpPr>
            <p:spPr bwMode="auto">
              <a:xfrm>
                <a:off x="5648798" y="5257801"/>
                <a:ext cx="159336"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 name="Rounded Rectangle 92">
                <a:extLst>
                  <a:ext uri="{FF2B5EF4-FFF2-40B4-BE49-F238E27FC236}">
                    <a16:creationId xmlns:a16="http://schemas.microsoft.com/office/drawing/2014/main" id="{D2288F63-7FCC-4785-A5CA-F03C60A6B503}"/>
                  </a:ext>
                </a:extLst>
              </p:cNvPr>
              <p:cNvSpPr/>
              <p:nvPr/>
            </p:nvSpPr>
            <p:spPr>
              <a:xfrm>
                <a:off x="5559717"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pic>
          <p:nvPicPr>
            <p:cNvPr id="8" name="Picture 3" descr="Resultado de imagem para web icon">
              <a:extLst>
                <a:ext uri="{FF2B5EF4-FFF2-40B4-BE49-F238E27FC236}">
                  <a16:creationId xmlns:a16="http://schemas.microsoft.com/office/drawing/2014/main" id="{F2376217-9395-4B48-8DE6-6F3B171EF1B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88538" y="6499080"/>
              <a:ext cx="240117" cy="2401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2ighm2957p436ogud2b18sv1-wpengine.netdna-ssl.com/wp-content/uploads/2018/08/Grillen_Orange.png">
              <a:extLst>
                <a:ext uri="{FF2B5EF4-FFF2-40B4-BE49-F238E27FC236}">
                  <a16:creationId xmlns:a16="http://schemas.microsoft.com/office/drawing/2014/main" id="{00F559EA-DDE5-468A-96F1-D5FC9F675F4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482192" y="6440560"/>
              <a:ext cx="229600" cy="357156"/>
            </a:xfrm>
            <a:prstGeom prst="rect">
              <a:avLst/>
            </a:prstGeom>
            <a:noFill/>
          </p:spPr>
        </p:pic>
      </p:grpSp>
    </p:spTree>
    <p:extLst>
      <p:ext uri="{BB962C8B-B14F-4D97-AF65-F5344CB8AC3E}">
        <p14:creationId xmlns:p14="http://schemas.microsoft.com/office/powerpoint/2010/main" val="21286467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Questions">
    <p:bg>
      <p:bgPr>
        <a:solidFill>
          <a:schemeClr val="bg1">
            <a:lumMod val="9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846198" cy="1569660"/>
          </a:xfrm>
          <a:prstGeom prst="rect">
            <a:avLst/>
          </a:prstGeom>
          <a:noFill/>
        </p:spPr>
        <p:txBody>
          <a:bodyPr wrap="none" rtlCol="0">
            <a:spAutoFit/>
          </a:bodyPr>
          <a:lstStyle/>
          <a:p>
            <a:r>
              <a:rPr lang="sr-Latn-RS" sz="9600" b="1" dirty="0">
                <a:solidFill>
                  <a:schemeClr val="tx1"/>
                </a:solidFill>
                <a:latin typeface="Agency FB" panose="020B0503020202020204" pitchFamily="34" charset="0"/>
                <a:cs typeface="Segoe UI" panose="020B0502040204020203" pitchFamily="34" charset="0"/>
              </a:rPr>
              <a:t>Questions?</a:t>
            </a:r>
            <a:endParaRPr lang="en-US" sz="9600" b="1" dirty="0">
              <a:solidFill>
                <a:schemeClr val="tx1"/>
              </a:solidFill>
              <a:latin typeface="Agency FB" panose="020B0503020202020204" pitchFamily="34" charset="0"/>
              <a:cs typeface="Segoe UI" panose="020B0502040204020203" pitchFamily="34" charset="0"/>
            </a:endParaRPr>
          </a:p>
        </p:txBody>
      </p:sp>
    </p:spTree>
    <p:extLst>
      <p:ext uri="{BB962C8B-B14F-4D97-AF65-F5344CB8AC3E}">
        <p14:creationId xmlns:p14="http://schemas.microsoft.com/office/powerpoint/2010/main" val="35819699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rst Title Slide">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03572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lumMod val="85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748376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bg1">
            <a:lumMod val="8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9703720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s and demos">
    <p:bg>
      <p:bgPr>
        <a:solidFill>
          <a:schemeClr val="bg1">
            <a:lumMod val="8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51ACB57-6530-4BE3-9C11-613815EB17BC}"/>
              </a:ext>
            </a:extLst>
          </p:cNvPr>
          <p:cNvSpPr txBox="1"/>
          <p:nvPr userDrawn="1"/>
        </p:nvSpPr>
        <p:spPr>
          <a:xfrm>
            <a:off x="596245" y="2257724"/>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Tree>
    <p:extLst>
      <p:ext uri="{BB962C8B-B14F-4D97-AF65-F5344CB8AC3E}">
        <p14:creationId xmlns:p14="http://schemas.microsoft.com/office/powerpoint/2010/main" val="2878180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grpSp>
        <p:nvGrpSpPr>
          <p:cNvPr id="4" name="Group 3">
            <a:extLst>
              <a:ext uri="{FF2B5EF4-FFF2-40B4-BE49-F238E27FC236}">
                <a16:creationId xmlns:a16="http://schemas.microsoft.com/office/drawing/2014/main" id="{10AAFBC2-25A2-4B5F-84FD-DF0E06B24D92}"/>
              </a:ext>
            </a:extLst>
          </p:cNvPr>
          <p:cNvGrpSpPr/>
          <p:nvPr userDrawn="1"/>
        </p:nvGrpSpPr>
        <p:grpSpPr>
          <a:xfrm>
            <a:off x="0" y="6373217"/>
            <a:ext cx="12192000" cy="495300"/>
            <a:chOff x="0" y="6373217"/>
            <a:chExt cx="12192000" cy="495300"/>
          </a:xfrm>
        </p:grpSpPr>
        <p:sp>
          <p:nvSpPr>
            <p:cNvPr id="5" name="Rectangle 4">
              <a:extLst>
                <a:ext uri="{FF2B5EF4-FFF2-40B4-BE49-F238E27FC236}">
                  <a16:creationId xmlns:a16="http://schemas.microsoft.com/office/drawing/2014/main" id="{4D8A13F6-34A7-48D3-8F81-49C47932BF18}"/>
                </a:ext>
              </a:extLst>
            </p:cNvPr>
            <p:cNvSpPr/>
            <p:nvPr userDrawn="1"/>
          </p:nvSpPr>
          <p:spPr>
            <a:xfrm>
              <a:off x="0" y="6373217"/>
              <a:ext cx="12192000" cy="495300"/>
            </a:xfrm>
            <a:prstGeom prst="rect">
              <a:avLst/>
            </a:prstGeom>
            <a:solidFill>
              <a:sysClr val="window" lastClr="FFFFFF">
                <a:lumMod val="9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Calibri" panose="020F0502020204030204"/>
                  <a:ea typeface="+mn-ea"/>
                  <a:cs typeface="+mn-cs"/>
                </a:rPr>
                <a:t>DataGrillen</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 2019                                    @</a:t>
              </a:r>
              <a:r>
                <a:rPr kumimoji="0" lang="en-US" sz="1600" b="0" i="0" u="none" strike="noStrike" kern="0" cap="none" spc="0" normalizeH="0" baseline="0" noProof="0" dirty="0" err="1">
                  <a:ln>
                    <a:noFill/>
                  </a:ln>
                  <a:solidFill>
                    <a:prstClr val="black"/>
                  </a:solidFill>
                  <a:effectLst/>
                  <a:uLnTx/>
                  <a:uFillTx/>
                  <a:latin typeface="Calibri" panose="020F0502020204030204"/>
                  <a:ea typeface="+mn-ea"/>
                  <a:cs typeface="+mn-cs"/>
                </a:rPr>
                <a:t>psdbatools</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	 	    dbatools.io</a:t>
              </a:r>
            </a:p>
          </p:txBody>
        </p:sp>
        <p:grpSp>
          <p:nvGrpSpPr>
            <p:cNvPr id="6" name="Group 5">
              <a:extLst>
                <a:ext uri="{FF2B5EF4-FFF2-40B4-BE49-F238E27FC236}">
                  <a16:creationId xmlns:a16="http://schemas.microsoft.com/office/drawing/2014/main" id="{8189E92E-F2BA-4698-8595-3CF7A57B3F80}"/>
                </a:ext>
              </a:extLst>
            </p:cNvPr>
            <p:cNvGrpSpPr/>
            <p:nvPr userDrawn="1"/>
          </p:nvGrpSpPr>
          <p:grpSpPr>
            <a:xfrm>
              <a:off x="5567382" y="6509597"/>
              <a:ext cx="229599" cy="229600"/>
              <a:chOff x="5559717" y="5146675"/>
              <a:chExt cx="353832" cy="353832"/>
            </a:xfrm>
          </p:grpSpPr>
          <p:sp>
            <p:nvSpPr>
              <p:cNvPr id="9" name="Freeform 383">
                <a:extLst>
                  <a:ext uri="{FF2B5EF4-FFF2-40B4-BE49-F238E27FC236}">
                    <a16:creationId xmlns:a16="http://schemas.microsoft.com/office/drawing/2014/main" id="{0A624003-3856-487F-ABD3-3EB89E0A75AA}"/>
                  </a:ext>
                </a:extLst>
              </p:cNvPr>
              <p:cNvSpPr>
                <a:spLocks/>
              </p:cNvSpPr>
              <p:nvPr/>
            </p:nvSpPr>
            <p:spPr bwMode="auto">
              <a:xfrm>
                <a:off x="5648798" y="5257801"/>
                <a:ext cx="159336"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 name="Rounded Rectangle 92">
                <a:extLst>
                  <a:ext uri="{FF2B5EF4-FFF2-40B4-BE49-F238E27FC236}">
                    <a16:creationId xmlns:a16="http://schemas.microsoft.com/office/drawing/2014/main" id="{1F926B1C-6ACB-4795-BF82-63218371A9A7}"/>
                  </a:ext>
                </a:extLst>
              </p:cNvPr>
              <p:cNvSpPr/>
              <p:nvPr/>
            </p:nvSpPr>
            <p:spPr>
              <a:xfrm>
                <a:off x="5559717"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pic>
          <p:nvPicPr>
            <p:cNvPr id="7" name="Picture 3" descr="Resultado de imagem para web icon">
              <a:extLst>
                <a:ext uri="{FF2B5EF4-FFF2-40B4-BE49-F238E27FC236}">
                  <a16:creationId xmlns:a16="http://schemas.microsoft.com/office/drawing/2014/main" id="{F130B83A-8ACE-4B1D-BA49-60EB1C30778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88538" y="6499080"/>
              <a:ext cx="240117" cy="2401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2ighm2957p436ogud2b18sv1-wpengine.netdna-ssl.com/wp-content/uploads/2018/08/Grillen_Orange.png">
              <a:extLst>
                <a:ext uri="{FF2B5EF4-FFF2-40B4-BE49-F238E27FC236}">
                  <a16:creationId xmlns:a16="http://schemas.microsoft.com/office/drawing/2014/main" id="{D3A60626-E989-482A-9AB2-EB5C9C0CE71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482192" y="6440560"/>
              <a:ext cx="229600" cy="357156"/>
            </a:xfrm>
            <a:prstGeom prst="rect">
              <a:avLst/>
            </a:prstGeom>
            <a:noFill/>
          </p:spPr>
        </p:pic>
      </p:gr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bg>
      <p:bgPr>
        <a:solidFill>
          <a:schemeClr val="bg1">
            <a:lumMod val="8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a:xfrm>
            <a:off x="9178724" y="6327085"/>
            <a:ext cx="2175075" cy="365125"/>
          </a:xfrm>
          <a:prstGeom prst="rect">
            <a:avLst/>
          </a:prstGeom>
        </p:spPr>
        <p:txBody>
          <a:bodyPr/>
          <a:lstStyle/>
          <a:p>
            <a:r>
              <a:rPr lang="en-US"/>
              <a:t>@cl</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2.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grpSp>
        <p:nvGrpSpPr>
          <p:cNvPr id="4" name="Group 3">
            <a:extLst>
              <a:ext uri="{FF2B5EF4-FFF2-40B4-BE49-F238E27FC236}">
                <a16:creationId xmlns:a16="http://schemas.microsoft.com/office/drawing/2014/main" id="{96D9DDCF-799C-41C3-9941-2E5298765B8E}"/>
              </a:ext>
            </a:extLst>
          </p:cNvPr>
          <p:cNvGrpSpPr/>
          <p:nvPr userDrawn="1"/>
        </p:nvGrpSpPr>
        <p:grpSpPr>
          <a:xfrm>
            <a:off x="0" y="6373217"/>
            <a:ext cx="12192000" cy="495300"/>
            <a:chOff x="0" y="6373217"/>
            <a:chExt cx="12192000" cy="495300"/>
          </a:xfrm>
        </p:grpSpPr>
        <p:sp>
          <p:nvSpPr>
            <p:cNvPr id="5" name="Rectangle 4">
              <a:extLst>
                <a:ext uri="{FF2B5EF4-FFF2-40B4-BE49-F238E27FC236}">
                  <a16:creationId xmlns:a16="http://schemas.microsoft.com/office/drawing/2014/main" id="{20204A50-FAC4-4525-9667-610EE1D4DEBB}"/>
                </a:ext>
              </a:extLst>
            </p:cNvPr>
            <p:cNvSpPr/>
            <p:nvPr userDrawn="1"/>
          </p:nvSpPr>
          <p:spPr>
            <a:xfrm>
              <a:off x="0" y="6373217"/>
              <a:ext cx="12192000" cy="495300"/>
            </a:xfrm>
            <a:prstGeom prst="rect">
              <a:avLst/>
            </a:prstGeom>
            <a:solidFill>
              <a:sysClr val="window" lastClr="FFFFFF">
                <a:lumMod val="9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Calibri" panose="020F0502020204030204"/>
                  <a:ea typeface="+mn-ea"/>
                  <a:cs typeface="+mn-cs"/>
                </a:rPr>
                <a:t>DataGrillen</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 2019                                    @</a:t>
              </a:r>
              <a:r>
                <a:rPr kumimoji="0" lang="en-US" sz="1600" b="0" i="0" u="none" strike="noStrike" kern="0" cap="none" spc="0" normalizeH="0" baseline="0" noProof="0" dirty="0" err="1">
                  <a:ln>
                    <a:noFill/>
                  </a:ln>
                  <a:solidFill>
                    <a:prstClr val="black"/>
                  </a:solidFill>
                  <a:effectLst/>
                  <a:uLnTx/>
                  <a:uFillTx/>
                  <a:latin typeface="Calibri" panose="020F0502020204030204"/>
                  <a:ea typeface="+mn-ea"/>
                  <a:cs typeface="+mn-cs"/>
                </a:rPr>
                <a:t>psdbatools</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	 	    dbatools.io</a:t>
              </a:r>
            </a:p>
          </p:txBody>
        </p:sp>
        <p:grpSp>
          <p:nvGrpSpPr>
            <p:cNvPr id="6" name="Group 5">
              <a:extLst>
                <a:ext uri="{FF2B5EF4-FFF2-40B4-BE49-F238E27FC236}">
                  <a16:creationId xmlns:a16="http://schemas.microsoft.com/office/drawing/2014/main" id="{DB6090E2-574B-459F-91D1-88031346DC76}"/>
                </a:ext>
              </a:extLst>
            </p:cNvPr>
            <p:cNvGrpSpPr/>
            <p:nvPr userDrawn="1"/>
          </p:nvGrpSpPr>
          <p:grpSpPr>
            <a:xfrm>
              <a:off x="5567382" y="6509597"/>
              <a:ext cx="229599" cy="229600"/>
              <a:chOff x="5559717" y="5146675"/>
              <a:chExt cx="353832" cy="353832"/>
            </a:xfrm>
          </p:grpSpPr>
          <p:sp>
            <p:nvSpPr>
              <p:cNvPr id="9" name="Freeform 383">
                <a:extLst>
                  <a:ext uri="{FF2B5EF4-FFF2-40B4-BE49-F238E27FC236}">
                    <a16:creationId xmlns:a16="http://schemas.microsoft.com/office/drawing/2014/main" id="{E9A18E45-6F55-4955-AFC4-F5812856EE63}"/>
                  </a:ext>
                </a:extLst>
              </p:cNvPr>
              <p:cNvSpPr>
                <a:spLocks/>
              </p:cNvSpPr>
              <p:nvPr/>
            </p:nvSpPr>
            <p:spPr bwMode="auto">
              <a:xfrm>
                <a:off x="5648798" y="5257801"/>
                <a:ext cx="159336"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 name="Rounded Rectangle 92">
                <a:extLst>
                  <a:ext uri="{FF2B5EF4-FFF2-40B4-BE49-F238E27FC236}">
                    <a16:creationId xmlns:a16="http://schemas.microsoft.com/office/drawing/2014/main" id="{4B9B9469-380B-4926-96B9-FDF22DE9CD64}"/>
                  </a:ext>
                </a:extLst>
              </p:cNvPr>
              <p:cNvSpPr/>
              <p:nvPr/>
            </p:nvSpPr>
            <p:spPr>
              <a:xfrm>
                <a:off x="5559717"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pic>
          <p:nvPicPr>
            <p:cNvPr id="7" name="Picture 3" descr="Resultado de imagem para web icon">
              <a:extLst>
                <a:ext uri="{FF2B5EF4-FFF2-40B4-BE49-F238E27FC236}">
                  <a16:creationId xmlns:a16="http://schemas.microsoft.com/office/drawing/2014/main" id="{E8A402EF-EAC3-4149-B81B-E1A7E8394C81}"/>
                </a:ext>
              </a:extLst>
            </p:cNvPr>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8188538" y="6499080"/>
              <a:ext cx="240117" cy="2401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2ighm2957p436ogud2b18sv1-wpengine.netdna-ssl.com/wp-content/uploads/2018/08/Grillen_Orange.png">
              <a:extLst>
                <a:ext uri="{FF2B5EF4-FFF2-40B4-BE49-F238E27FC236}">
                  <a16:creationId xmlns:a16="http://schemas.microsoft.com/office/drawing/2014/main" id="{CBD4417B-185A-4866-8764-4B1611870D7B}"/>
                </a:ext>
              </a:extLst>
            </p:cNvPr>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2482192" y="6440560"/>
              <a:ext cx="229600" cy="357156"/>
            </a:xfrm>
            <a:prstGeom prst="rect">
              <a:avLst/>
            </a:prstGeom>
            <a:noFill/>
          </p:spPr>
        </p:pic>
      </p:gr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 id="2147483671" r:id="rId15"/>
    <p:sldLayoutId id="2147483672" r:id="rId16"/>
    <p:sldLayoutId id="2147483673"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grpSp>
        <p:nvGrpSpPr>
          <p:cNvPr id="4" name="Group 3">
            <a:extLst>
              <a:ext uri="{FF2B5EF4-FFF2-40B4-BE49-F238E27FC236}">
                <a16:creationId xmlns:a16="http://schemas.microsoft.com/office/drawing/2014/main" id="{85EA18B0-496F-416A-ABDE-C476F2E775ED}"/>
              </a:ext>
            </a:extLst>
          </p:cNvPr>
          <p:cNvGrpSpPr/>
          <p:nvPr userDrawn="1"/>
        </p:nvGrpSpPr>
        <p:grpSpPr>
          <a:xfrm>
            <a:off x="0" y="6373217"/>
            <a:ext cx="12192000" cy="495300"/>
            <a:chOff x="0" y="6373217"/>
            <a:chExt cx="12192000" cy="495300"/>
          </a:xfrm>
        </p:grpSpPr>
        <p:sp>
          <p:nvSpPr>
            <p:cNvPr id="5" name="Rectangle 4">
              <a:extLst>
                <a:ext uri="{FF2B5EF4-FFF2-40B4-BE49-F238E27FC236}">
                  <a16:creationId xmlns:a16="http://schemas.microsoft.com/office/drawing/2014/main" id="{23AD696C-347F-40CF-A35B-0598F951786C}"/>
                </a:ext>
              </a:extLst>
            </p:cNvPr>
            <p:cNvSpPr/>
            <p:nvPr userDrawn="1"/>
          </p:nvSpPr>
          <p:spPr>
            <a:xfrm>
              <a:off x="0" y="6373217"/>
              <a:ext cx="12192000" cy="495300"/>
            </a:xfrm>
            <a:prstGeom prst="rect">
              <a:avLst/>
            </a:prstGeom>
            <a:solidFill>
              <a:sysClr val="window" lastClr="FFFFFF">
                <a:lumMod val="9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Calibri" panose="020F0502020204030204"/>
                  <a:ea typeface="+mn-ea"/>
                  <a:cs typeface="+mn-cs"/>
                </a:rPr>
                <a:t>DataGrillen</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 2019                                    @</a:t>
              </a:r>
              <a:r>
                <a:rPr kumimoji="0" lang="en-US" sz="1600" b="0" i="0" u="none" strike="noStrike" kern="0" cap="none" spc="0" normalizeH="0" baseline="0" noProof="0" dirty="0" err="1">
                  <a:ln>
                    <a:noFill/>
                  </a:ln>
                  <a:solidFill>
                    <a:prstClr val="black"/>
                  </a:solidFill>
                  <a:effectLst/>
                  <a:uLnTx/>
                  <a:uFillTx/>
                  <a:latin typeface="Calibri" panose="020F0502020204030204"/>
                  <a:ea typeface="+mn-ea"/>
                  <a:cs typeface="+mn-cs"/>
                </a:rPr>
                <a:t>psdbatools</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	 	    dbatools.io</a:t>
              </a:r>
            </a:p>
          </p:txBody>
        </p:sp>
        <p:grpSp>
          <p:nvGrpSpPr>
            <p:cNvPr id="6" name="Group 5">
              <a:extLst>
                <a:ext uri="{FF2B5EF4-FFF2-40B4-BE49-F238E27FC236}">
                  <a16:creationId xmlns:a16="http://schemas.microsoft.com/office/drawing/2014/main" id="{9B708829-0F5B-40BF-A895-29BE70AFD0DA}"/>
                </a:ext>
              </a:extLst>
            </p:cNvPr>
            <p:cNvGrpSpPr/>
            <p:nvPr userDrawn="1"/>
          </p:nvGrpSpPr>
          <p:grpSpPr>
            <a:xfrm>
              <a:off x="5567382" y="6509597"/>
              <a:ext cx="229599" cy="229600"/>
              <a:chOff x="5559717" y="5146675"/>
              <a:chExt cx="353832" cy="353832"/>
            </a:xfrm>
          </p:grpSpPr>
          <p:sp>
            <p:nvSpPr>
              <p:cNvPr id="9" name="Freeform 383">
                <a:extLst>
                  <a:ext uri="{FF2B5EF4-FFF2-40B4-BE49-F238E27FC236}">
                    <a16:creationId xmlns:a16="http://schemas.microsoft.com/office/drawing/2014/main" id="{18DE9985-8F59-4FEE-924E-BBABE9546B42}"/>
                  </a:ext>
                </a:extLst>
              </p:cNvPr>
              <p:cNvSpPr>
                <a:spLocks/>
              </p:cNvSpPr>
              <p:nvPr/>
            </p:nvSpPr>
            <p:spPr bwMode="auto">
              <a:xfrm>
                <a:off x="5648798" y="5257801"/>
                <a:ext cx="159336"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 name="Rounded Rectangle 92">
                <a:extLst>
                  <a:ext uri="{FF2B5EF4-FFF2-40B4-BE49-F238E27FC236}">
                    <a16:creationId xmlns:a16="http://schemas.microsoft.com/office/drawing/2014/main" id="{04750B6C-BD61-4525-8935-83A9D4237610}"/>
                  </a:ext>
                </a:extLst>
              </p:cNvPr>
              <p:cNvSpPr/>
              <p:nvPr/>
            </p:nvSpPr>
            <p:spPr>
              <a:xfrm>
                <a:off x="5559717"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pic>
          <p:nvPicPr>
            <p:cNvPr id="7" name="Picture 3" descr="Resultado de imagem para web icon">
              <a:extLst>
                <a:ext uri="{FF2B5EF4-FFF2-40B4-BE49-F238E27FC236}">
                  <a16:creationId xmlns:a16="http://schemas.microsoft.com/office/drawing/2014/main" id="{0D618FF6-7351-486C-AE59-29E256E24FB1}"/>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188538" y="6499080"/>
              <a:ext cx="240117" cy="2401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2ighm2957p436ogud2b18sv1-wpengine.netdna-ssl.com/wp-content/uploads/2018/08/Grillen_Orange.png">
              <a:extLst>
                <a:ext uri="{FF2B5EF4-FFF2-40B4-BE49-F238E27FC236}">
                  <a16:creationId xmlns:a16="http://schemas.microsoft.com/office/drawing/2014/main" id="{37E67275-715A-4789-BEF7-BC0573B8D029}"/>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482192" y="6440560"/>
              <a:ext cx="229600" cy="357156"/>
            </a:xfrm>
            <a:prstGeom prst="rect">
              <a:avLst/>
            </a:prstGeom>
            <a:noFill/>
          </p:spPr>
        </p:pic>
      </p:gr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bit.ly/DataGrillen2019Day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bit.ly/DataGrillen2019Even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612976" y="2349280"/>
            <a:ext cx="9293024" cy="2387600"/>
          </a:xfrm>
        </p:spPr>
        <p:txBody>
          <a:bodyPr>
            <a:noAutofit/>
          </a:bodyPr>
          <a:lstStyle/>
          <a:p>
            <a:r>
              <a:rPr lang="en-US" sz="6800" dirty="0"/>
              <a:t>15 can’t miss commands in dbatools 1.0</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normAutofit lnSpcReduction="10000"/>
          </a:bodyPr>
          <a:lstStyle/>
          <a:p>
            <a:r>
              <a:rPr lang="en-US" dirty="0"/>
              <a:t>Chrissy LeMaire   Jess Pomfret</a:t>
            </a:r>
          </a:p>
          <a:p>
            <a:r>
              <a:rPr lang="en-US" dirty="0" err="1"/>
              <a:t>Cláudio</a:t>
            </a:r>
            <a:r>
              <a:rPr lang="en-US" dirty="0"/>
              <a:t> Silva          Spaghetti DBA</a:t>
            </a:r>
          </a:p>
          <a:p>
            <a:r>
              <a:rPr lang="en-US" dirty="0"/>
              <a:t>Rob </a:t>
            </a:r>
            <a:r>
              <a:rPr lang="en-US"/>
              <a:t>Sewell             Andre </a:t>
            </a:r>
            <a:r>
              <a:rPr lang="en-US" dirty="0" err="1"/>
              <a:t>Kamman</a:t>
            </a:r>
            <a:endParaRPr lang="en-US" dirty="0"/>
          </a:p>
        </p:txBody>
      </p:sp>
      <p:pic>
        <p:nvPicPr>
          <p:cNvPr id="6" name="Picture 4" descr="https://2ighm2957p436ogud2b18sv1-wpengine.netdna-ssl.com/wp-content/uploads/2018/08/Grillen_Orange.png">
            <a:extLst>
              <a:ext uri="{FF2B5EF4-FFF2-40B4-BE49-F238E27FC236}">
                <a16:creationId xmlns:a16="http://schemas.microsoft.com/office/drawing/2014/main" id="{607B315A-B758-41DA-9C19-7C5B908D3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1" y="1769533"/>
            <a:ext cx="2133600" cy="3318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888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normAutofit/>
          </a:bodyPr>
          <a:lstStyle/>
          <a:p>
            <a:r>
              <a:rPr lang="en-US" dirty="0"/>
              <a:t>Oops - November 2017</a:t>
            </a:r>
          </a:p>
        </p:txBody>
      </p:sp>
      <p:pic>
        <p:nvPicPr>
          <p:cNvPr id="11" name="Picture 2" descr="Grimacing Face on Twitter Twemoji 12.0">
            <a:extLst>
              <a:ext uri="{FF2B5EF4-FFF2-40B4-BE49-F238E27FC236}">
                <a16:creationId xmlns:a16="http://schemas.microsoft.com/office/drawing/2014/main" id="{0178B0AB-EA1D-4A2C-8663-0C32BDEB8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7579" y="240794"/>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19ECD9D-2BEA-456E-AF1C-FD4839A04D62}"/>
              </a:ext>
            </a:extLst>
          </p:cNvPr>
          <p:cNvPicPr>
            <a:picLocks noChangeAspect="1"/>
          </p:cNvPicPr>
          <p:nvPr/>
        </p:nvPicPr>
        <p:blipFill>
          <a:blip r:embed="rId4"/>
          <a:stretch>
            <a:fillRect/>
          </a:stretch>
        </p:blipFill>
        <p:spPr>
          <a:xfrm>
            <a:off x="3392544" y="1492643"/>
            <a:ext cx="3771429" cy="4752381"/>
          </a:xfrm>
          <a:prstGeom prst="rect">
            <a:avLst/>
          </a:prstGeom>
        </p:spPr>
      </p:pic>
    </p:spTree>
    <p:extLst>
      <p:ext uri="{BB962C8B-B14F-4D97-AF65-F5344CB8AC3E}">
        <p14:creationId xmlns:p14="http://schemas.microsoft.com/office/powerpoint/2010/main" val="2336553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normAutofit/>
          </a:bodyPr>
          <a:lstStyle/>
          <a:p>
            <a:r>
              <a:rPr lang="en-US" dirty="0"/>
              <a:t>Now</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err="1"/>
              <a:t>dbatools</a:t>
            </a:r>
            <a:r>
              <a:rPr lang="en-US" dirty="0"/>
              <a:t> is officially out now!!!!</a:t>
            </a:r>
          </a:p>
          <a:p>
            <a:pPr marL="457200" indent="-457200">
              <a:buFont typeface="Arial" panose="020B0604020202020204" pitchFamily="34" charset="0"/>
              <a:buChar char="•"/>
            </a:pPr>
            <a:r>
              <a:rPr lang="en-US" dirty="0"/>
              <a:t>Over 160 contributors!</a:t>
            </a:r>
          </a:p>
          <a:p>
            <a:pPr marL="457200" indent="-457200">
              <a:buFont typeface="Arial" panose="020B0604020202020204" pitchFamily="34" charset="0"/>
              <a:buChar char="•"/>
            </a:pPr>
            <a:r>
              <a:rPr lang="en-US" dirty="0"/>
              <a:t>MIT!</a:t>
            </a:r>
          </a:p>
          <a:p>
            <a:pPr marL="457200" indent="-457200">
              <a:buFont typeface="Arial" panose="020B0604020202020204" pitchFamily="34" charset="0"/>
              <a:buChar char="•"/>
            </a:pPr>
            <a:r>
              <a:rPr lang="en-US" dirty="0"/>
              <a:t>Supports Azure a bit better!</a:t>
            </a:r>
          </a:p>
          <a:p>
            <a:pPr marL="457200" indent="-457200">
              <a:buFont typeface="Arial" panose="020B0604020202020204" pitchFamily="34" charset="0"/>
              <a:buChar char="•"/>
            </a:pPr>
            <a:r>
              <a:rPr lang="en-US" dirty="0"/>
              <a:t>Runs on PowerShell Core!</a:t>
            </a:r>
          </a:p>
          <a:p>
            <a:pPr marL="914400" lvl="1" indent="-457200">
              <a:buFont typeface="Arial" panose="020B0604020202020204" pitchFamily="34" charset="0"/>
              <a:buChar char="•"/>
            </a:pPr>
            <a:r>
              <a:rPr lang="en-US" dirty="0"/>
              <a:t>75% of commands run on Mac/Linux!</a:t>
            </a:r>
          </a:p>
          <a:p>
            <a:pPr marL="457200" indent="-457200">
              <a:buFont typeface="Arial" panose="020B0604020202020204" pitchFamily="34" charset="0"/>
              <a:buChar char="•"/>
            </a:pPr>
            <a:r>
              <a:rPr lang="en-US" dirty="0"/>
              <a:t>Still supports PowerShell 3, too!</a:t>
            </a:r>
          </a:p>
          <a:p>
            <a:pPr marL="457200" indent="-457200">
              <a:buFont typeface="Arial" panose="020B0604020202020204" pitchFamily="34" charset="0"/>
              <a:buChar char="•"/>
            </a:pPr>
            <a:r>
              <a:rPr lang="en-US" dirty="0"/>
              <a:t>Still supports SQL Server 2000, mostly!</a:t>
            </a:r>
          </a:p>
          <a:p>
            <a:pPr marL="457200" indent="-457200">
              <a:buFont typeface="Arial" panose="020B0604020202020204" pitchFamily="34" charset="0"/>
              <a:buChar char="•"/>
            </a:pPr>
            <a:r>
              <a:rPr lang="en-US" dirty="0"/>
              <a:t>Will have an accompanying MEAP!</a:t>
            </a:r>
          </a:p>
        </p:txBody>
      </p:sp>
      <p:pic>
        <p:nvPicPr>
          <p:cNvPr id="7" name="Picture 2" descr="Party Popper on Twitter Twemoji 12.0">
            <a:extLst>
              <a:ext uri="{FF2B5EF4-FFF2-40B4-BE49-F238E27FC236}">
                <a16:creationId xmlns:a16="http://schemas.microsoft.com/office/drawing/2014/main" id="{8ABD7ED3-57E9-40BE-B320-81A8FA443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376" y="236128"/>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15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D414F-B7BE-4274-BF9C-8B35A6CB12CC}"/>
              </a:ext>
            </a:extLst>
          </p:cNvPr>
          <p:cNvSpPr>
            <a:spLocks noGrp="1"/>
          </p:cNvSpPr>
          <p:nvPr>
            <p:ph type="title"/>
          </p:nvPr>
        </p:nvSpPr>
        <p:spPr/>
        <p:txBody>
          <a:bodyPr/>
          <a:lstStyle/>
          <a:p>
            <a:r>
              <a:rPr lang="en-US" dirty="0"/>
              <a:t>Demo grouping</a:t>
            </a:r>
          </a:p>
        </p:txBody>
      </p:sp>
      <p:sp>
        <p:nvSpPr>
          <p:cNvPr id="3" name="Content Placeholder 2">
            <a:extLst>
              <a:ext uri="{FF2B5EF4-FFF2-40B4-BE49-F238E27FC236}">
                <a16:creationId xmlns:a16="http://schemas.microsoft.com/office/drawing/2014/main" id="{504E3620-1586-4093-9BE1-B0A98E762D5D}"/>
              </a:ext>
            </a:extLst>
          </p:cNvPr>
          <p:cNvSpPr>
            <a:spLocks noGrp="1"/>
          </p:cNvSpPr>
          <p:nvPr>
            <p:ph idx="1"/>
          </p:nvPr>
        </p:nvSpPr>
        <p:spPr>
          <a:xfrm>
            <a:off x="838200" y="1962945"/>
            <a:ext cx="3745523" cy="2843518"/>
          </a:xfrm>
        </p:spPr>
        <p:txBody>
          <a:bodyPr/>
          <a:lstStyle/>
          <a:p>
            <a:r>
              <a:rPr lang="en-US" b="1" u="sng" dirty="0"/>
              <a:t>Classics</a:t>
            </a:r>
            <a:endParaRPr lang="en-US" dirty="0"/>
          </a:p>
          <a:p>
            <a:endParaRPr lang="en-US" b="1" u="sng" dirty="0"/>
          </a:p>
          <a:p>
            <a:endParaRPr lang="en-US" b="1" u="sng" dirty="0"/>
          </a:p>
          <a:p>
            <a:r>
              <a:rPr lang="en-US" b="1" u="sng" dirty="0"/>
              <a:t>Fan Favorites</a:t>
            </a:r>
          </a:p>
        </p:txBody>
      </p:sp>
      <p:sp>
        <p:nvSpPr>
          <p:cNvPr id="5" name="Content Placeholder 2">
            <a:extLst>
              <a:ext uri="{FF2B5EF4-FFF2-40B4-BE49-F238E27FC236}">
                <a16:creationId xmlns:a16="http://schemas.microsoft.com/office/drawing/2014/main" id="{55A87CB9-4DE8-4697-8EE8-F224DCBA2C6D}"/>
              </a:ext>
            </a:extLst>
          </p:cNvPr>
          <p:cNvSpPr txBox="1">
            <a:spLocks/>
          </p:cNvSpPr>
          <p:nvPr/>
        </p:nvSpPr>
        <p:spPr>
          <a:xfrm>
            <a:off x="6899031" y="1962945"/>
            <a:ext cx="3745523" cy="2714564"/>
          </a:xfrm>
          <a:prstGeom prst="rect">
            <a:avLst/>
          </a:prstGeom>
          <a:no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u="sng" dirty="0"/>
              <a:t>Must Haves</a:t>
            </a:r>
            <a:endParaRPr lang="en-US" dirty="0"/>
          </a:p>
          <a:p>
            <a:endParaRPr lang="en-US" b="1" u="sng" dirty="0"/>
          </a:p>
          <a:p>
            <a:endParaRPr lang="en-US" b="1" u="sng" dirty="0"/>
          </a:p>
          <a:p>
            <a:r>
              <a:rPr lang="en-US" b="1" u="sng" dirty="0"/>
              <a:t>Combo Kills</a:t>
            </a:r>
          </a:p>
        </p:txBody>
      </p:sp>
    </p:spTree>
    <p:extLst>
      <p:ext uri="{BB962C8B-B14F-4D97-AF65-F5344CB8AC3E}">
        <p14:creationId xmlns:p14="http://schemas.microsoft.com/office/powerpoint/2010/main" val="18443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PARTY TIME </a:t>
            </a:r>
          </a:p>
        </p:txBody>
      </p:sp>
      <p:pic>
        <p:nvPicPr>
          <p:cNvPr id="4" name="Picture 2" descr="Partying Face on Microsoft Windows 10 October 2018 Update">
            <a:extLst>
              <a:ext uri="{FF2B5EF4-FFF2-40B4-BE49-F238E27FC236}">
                <a16:creationId xmlns:a16="http://schemas.microsoft.com/office/drawing/2014/main" id="{74E3B730-63E6-4DA7-B7B4-4A4682DA9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785" y="28575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981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276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EAE6B-CD7A-4134-83D0-C6E8BEC43652}"/>
              </a:ext>
            </a:extLst>
          </p:cNvPr>
          <p:cNvSpPr>
            <a:spLocks noGrp="1"/>
          </p:cNvSpPr>
          <p:nvPr>
            <p:ph type="title"/>
          </p:nvPr>
        </p:nvSpPr>
        <p:spPr>
          <a:xfrm>
            <a:off x="392854" y="629266"/>
            <a:ext cx="6536266" cy="1676603"/>
          </a:xfrm>
        </p:spPr>
        <p:txBody>
          <a:bodyPr>
            <a:normAutofit/>
          </a:bodyPr>
          <a:lstStyle/>
          <a:p>
            <a:r>
              <a:rPr lang="en-US" dirty="0"/>
              <a:t>Session Feedback Day 1 (not optional!)</a:t>
            </a:r>
          </a:p>
        </p:txBody>
      </p:sp>
      <p:sp>
        <p:nvSpPr>
          <p:cNvPr id="3" name="Content Placeholder 2">
            <a:extLst>
              <a:ext uri="{FF2B5EF4-FFF2-40B4-BE49-F238E27FC236}">
                <a16:creationId xmlns:a16="http://schemas.microsoft.com/office/drawing/2014/main" id="{6FF4CB82-BD4C-416B-A2FD-2E1F83799CC9}"/>
              </a:ext>
            </a:extLst>
          </p:cNvPr>
          <p:cNvSpPr>
            <a:spLocks noGrp="1"/>
          </p:cNvSpPr>
          <p:nvPr>
            <p:ph idx="1"/>
          </p:nvPr>
        </p:nvSpPr>
        <p:spPr>
          <a:xfrm>
            <a:off x="304801" y="3747558"/>
            <a:ext cx="6624319" cy="551173"/>
          </a:xfrm>
        </p:spPr>
        <p:txBody>
          <a:bodyPr>
            <a:normAutofit/>
          </a:bodyPr>
          <a:lstStyle/>
          <a:p>
            <a:pPr marL="0" indent="0">
              <a:buNone/>
            </a:pPr>
            <a:r>
              <a:rPr lang="en-US" sz="3200" dirty="0">
                <a:hlinkClick r:id="rId2"/>
              </a:rPr>
              <a:t>http://bit.ly/DataGrillen2019Day1</a:t>
            </a:r>
            <a:endParaRPr lang="en-US" sz="3200" dirty="0"/>
          </a:p>
          <a:p>
            <a:endParaRPr lang="en-US" sz="3200" dirty="0"/>
          </a:p>
        </p:txBody>
      </p:sp>
      <p:pic>
        <p:nvPicPr>
          <p:cNvPr id="4" name="Picture 3">
            <a:extLst>
              <a:ext uri="{FF2B5EF4-FFF2-40B4-BE49-F238E27FC236}">
                <a16:creationId xmlns:a16="http://schemas.microsoft.com/office/drawing/2014/main" id="{8E16C371-C600-451A-922E-5DC1F6A277EE}"/>
              </a:ext>
            </a:extLst>
          </p:cNvPr>
          <p:cNvPicPr>
            <a:picLocks noChangeAspect="1"/>
          </p:cNvPicPr>
          <p:nvPr/>
        </p:nvPicPr>
        <p:blipFill>
          <a:blip r:embed="rId3"/>
          <a:stretch>
            <a:fillRect/>
          </a:stretch>
        </p:blipFill>
        <p:spPr>
          <a:xfrm>
            <a:off x="6758152" y="868417"/>
            <a:ext cx="4876800" cy="4953000"/>
          </a:xfrm>
          <a:prstGeom prst="rect">
            <a:avLst/>
          </a:prstGeom>
        </p:spPr>
      </p:pic>
    </p:spTree>
    <p:extLst>
      <p:ext uri="{BB962C8B-B14F-4D97-AF65-F5344CB8AC3E}">
        <p14:creationId xmlns:p14="http://schemas.microsoft.com/office/powerpoint/2010/main" val="2380557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EAE6B-CD7A-4134-83D0-C6E8BEC43652}"/>
              </a:ext>
            </a:extLst>
          </p:cNvPr>
          <p:cNvSpPr>
            <a:spLocks noGrp="1"/>
          </p:cNvSpPr>
          <p:nvPr>
            <p:ph type="title"/>
          </p:nvPr>
        </p:nvSpPr>
        <p:spPr>
          <a:xfrm>
            <a:off x="392854" y="629266"/>
            <a:ext cx="6536266" cy="1676603"/>
          </a:xfrm>
        </p:spPr>
        <p:txBody>
          <a:bodyPr>
            <a:normAutofit/>
          </a:bodyPr>
          <a:lstStyle/>
          <a:p>
            <a:r>
              <a:rPr lang="en-US" dirty="0"/>
              <a:t>Event Feedback </a:t>
            </a:r>
            <a:br>
              <a:rPr lang="en-US" dirty="0"/>
            </a:br>
            <a:r>
              <a:rPr lang="en-US" dirty="0"/>
              <a:t>(not optional!)</a:t>
            </a:r>
          </a:p>
        </p:txBody>
      </p:sp>
      <p:sp>
        <p:nvSpPr>
          <p:cNvPr id="3" name="Content Placeholder 2">
            <a:extLst>
              <a:ext uri="{FF2B5EF4-FFF2-40B4-BE49-F238E27FC236}">
                <a16:creationId xmlns:a16="http://schemas.microsoft.com/office/drawing/2014/main" id="{6FF4CB82-BD4C-416B-A2FD-2E1F83799CC9}"/>
              </a:ext>
            </a:extLst>
          </p:cNvPr>
          <p:cNvSpPr>
            <a:spLocks noGrp="1"/>
          </p:cNvSpPr>
          <p:nvPr>
            <p:ph idx="1"/>
          </p:nvPr>
        </p:nvSpPr>
        <p:spPr>
          <a:xfrm>
            <a:off x="-10505" y="3747558"/>
            <a:ext cx="6211608" cy="603725"/>
          </a:xfrm>
        </p:spPr>
        <p:txBody>
          <a:bodyPr>
            <a:normAutofit/>
          </a:bodyPr>
          <a:lstStyle/>
          <a:p>
            <a:pPr marL="0" indent="0">
              <a:buNone/>
            </a:pPr>
            <a:r>
              <a:rPr lang="en-US" sz="3200" dirty="0">
                <a:hlinkClick r:id="rId2"/>
              </a:rPr>
              <a:t>http://bit.ly/DataGrillen2019Event</a:t>
            </a:r>
            <a:endParaRPr lang="en-US" sz="3200" dirty="0"/>
          </a:p>
          <a:p>
            <a:endParaRPr lang="en-US" sz="3200" dirty="0"/>
          </a:p>
        </p:txBody>
      </p:sp>
      <p:pic>
        <p:nvPicPr>
          <p:cNvPr id="5" name="Picture 4">
            <a:extLst>
              <a:ext uri="{FF2B5EF4-FFF2-40B4-BE49-F238E27FC236}">
                <a16:creationId xmlns:a16="http://schemas.microsoft.com/office/drawing/2014/main" id="{5D527E74-6FB8-4A5D-A449-7CA94A05DF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48613" y="890352"/>
            <a:ext cx="5077296" cy="5077296"/>
          </a:xfrm>
          <a:prstGeom prst="rect">
            <a:avLst/>
          </a:prstGeom>
          <a:effectLst/>
        </p:spPr>
      </p:pic>
    </p:spTree>
    <p:extLst>
      <p:ext uri="{BB962C8B-B14F-4D97-AF65-F5344CB8AC3E}">
        <p14:creationId xmlns:p14="http://schemas.microsoft.com/office/powerpoint/2010/main" val="3241393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BAC502-F43D-40F8-8194-E45B9EB122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6112" y="5399015"/>
            <a:ext cx="3046780" cy="757725"/>
          </a:xfrm>
          <a:prstGeom prst="rect">
            <a:avLst/>
          </a:prstGeom>
        </p:spPr>
      </p:pic>
      <p:pic>
        <p:nvPicPr>
          <p:cNvPr id="13" name="Picture 12">
            <a:extLst>
              <a:ext uri="{FF2B5EF4-FFF2-40B4-BE49-F238E27FC236}">
                <a16:creationId xmlns:a16="http://schemas.microsoft.com/office/drawing/2014/main" id="{40F9A1AE-3022-4E21-9234-079AD3D0DC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8137" y="4127566"/>
            <a:ext cx="3463724" cy="830317"/>
          </a:xfrm>
          <a:prstGeom prst="rect">
            <a:avLst/>
          </a:prstGeom>
        </p:spPr>
      </p:pic>
      <p:pic>
        <p:nvPicPr>
          <p:cNvPr id="15" name="Picture 14">
            <a:extLst>
              <a:ext uri="{FF2B5EF4-FFF2-40B4-BE49-F238E27FC236}">
                <a16:creationId xmlns:a16="http://schemas.microsoft.com/office/drawing/2014/main" id="{84A3AA57-A85A-49FD-B87F-63E28453E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4142" y="2310494"/>
            <a:ext cx="2857500" cy="828675"/>
          </a:xfrm>
          <a:prstGeom prst="rect">
            <a:avLst/>
          </a:prstGeom>
        </p:spPr>
      </p:pic>
      <p:pic>
        <p:nvPicPr>
          <p:cNvPr id="17" name="Picture 16">
            <a:extLst>
              <a:ext uri="{FF2B5EF4-FFF2-40B4-BE49-F238E27FC236}">
                <a16:creationId xmlns:a16="http://schemas.microsoft.com/office/drawing/2014/main" id="{524E6161-1F7D-4A49-ACE3-218C3C92BE1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5540" y="4243606"/>
            <a:ext cx="3001149" cy="598235"/>
          </a:xfrm>
          <a:prstGeom prst="rect">
            <a:avLst/>
          </a:prstGeom>
        </p:spPr>
      </p:pic>
      <p:pic>
        <p:nvPicPr>
          <p:cNvPr id="19" name="Picture 18">
            <a:extLst>
              <a:ext uri="{FF2B5EF4-FFF2-40B4-BE49-F238E27FC236}">
                <a16:creationId xmlns:a16="http://schemas.microsoft.com/office/drawing/2014/main" id="{36041732-5FF7-44B2-A2D6-FFB008F578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3299" y="313449"/>
            <a:ext cx="3310472" cy="1698341"/>
          </a:xfrm>
          <a:prstGeom prst="rect">
            <a:avLst/>
          </a:prstGeom>
        </p:spPr>
      </p:pic>
      <p:pic>
        <p:nvPicPr>
          <p:cNvPr id="23" name="Picture 22">
            <a:extLst>
              <a:ext uri="{FF2B5EF4-FFF2-40B4-BE49-F238E27FC236}">
                <a16:creationId xmlns:a16="http://schemas.microsoft.com/office/drawing/2014/main" id="{197C6743-618A-4E22-BF33-BF0B1CE0BD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5799" y="85981"/>
            <a:ext cx="3457093" cy="2153275"/>
          </a:xfrm>
          <a:prstGeom prst="rect">
            <a:avLst/>
          </a:prstGeom>
        </p:spPr>
      </p:pic>
      <p:pic>
        <p:nvPicPr>
          <p:cNvPr id="4" name="Picture 3">
            <a:extLst>
              <a:ext uri="{FF2B5EF4-FFF2-40B4-BE49-F238E27FC236}">
                <a16:creationId xmlns:a16="http://schemas.microsoft.com/office/drawing/2014/main" id="{33DCFDAF-DD57-4A51-A011-4AA55BD98F9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5258" y="3283721"/>
            <a:ext cx="1953446" cy="1335024"/>
          </a:xfrm>
          <a:prstGeom prst="rect">
            <a:avLst/>
          </a:prstGeom>
        </p:spPr>
      </p:pic>
      <p:pic>
        <p:nvPicPr>
          <p:cNvPr id="6" name="Picture 5">
            <a:extLst>
              <a:ext uri="{FF2B5EF4-FFF2-40B4-BE49-F238E27FC236}">
                <a16:creationId xmlns:a16="http://schemas.microsoft.com/office/drawing/2014/main" id="{91A4CB87-BAE4-4ED3-A678-333F56EC332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6052" y="2385800"/>
            <a:ext cx="3550056" cy="678061"/>
          </a:xfrm>
          <a:prstGeom prst="rect">
            <a:avLst/>
          </a:prstGeom>
        </p:spPr>
      </p:pic>
      <p:pic>
        <p:nvPicPr>
          <p:cNvPr id="3" name="Picture 2">
            <a:extLst>
              <a:ext uri="{FF2B5EF4-FFF2-40B4-BE49-F238E27FC236}">
                <a16:creationId xmlns:a16="http://schemas.microsoft.com/office/drawing/2014/main" id="{36FBC5C3-A4BD-4615-AF00-C8C55036CE9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92534" y="1347398"/>
            <a:ext cx="1399925" cy="1192529"/>
          </a:xfrm>
          <a:prstGeom prst="rect">
            <a:avLst/>
          </a:prstGeom>
        </p:spPr>
      </p:pic>
      <p:pic>
        <p:nvPicPr>
          <p:cNvPr id="7" name="Picture 6">
            <a:extLst>
              <a:ext uri="{FF2B5EF4-FFF2-40B4-BE49-F238E27FC236}">
                <a16:creationId xmlns:a16="http://schemas.microsoft.com/office/drawing/2014/main" id="{65A858B0-CAC6-4568-958B-1D447BF6694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28604" y="5217241"/>
            <a:ext cx="2317558" cy="1121272"/>
          </a:xfrm>
          <a:prstGeom prst="rect">
            <a:avLst/>
          </a:prstGeom>
        </p:spPr>
      </p:pic>
    </p:spTree>
    <p:extLst>
      <p:ext uri="{BB962C8B-B14F-4D97-AF65-F5344CB8AC3E}">
        <p14:creationId xmlns:p14="http://schemas.microsoft.com/office/powerpoint/2010/main" val="2838055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de-DE" dirty="0"/>
              <a:t>Will highlight some PowerShell commands that will simplify your life</a:t>
            </a:r>
          </a:p>
        </p:txBody>
      </p:sp>
      <p:pic>
        <p:nvPicPr>
          <p:cNvPr id="3078" name="Picture 6" descr="https://dbatools.io/wp-content/uploads/2020/01/muscles4.png">
            <a:extLst>
              <a:ext uri="{FF2B5EF4-FFF2-40B4-BE49-F238E27FC236}">
                <a16:creationId xmlns:a16="http://schemas.microsoft.com/office/drawing/2014/main" id="{BDCC8C68-11FD-4309-965A-EDA1712E7A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573" y="1782316"/>
            <a:ext cx="62103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EF7200B-D0D3-46A6-8CA5-B7C41002798E}"/>
              </a:ext>
            </a:extLst>
          </p:cNvPr>
          <p:cNvSpPr/>
          <p:nvPr/>
        </p:nvSpPr>
        <p:spPr>
          <a:xfrm>
            <a:off x="1397422" y="1759146"/>
            <a:ext cx="4886146" cy="523220"/>
          </a:xfrm>
          <a:prstGeom prst="rect">
            <a:avLst/>
          </a:prstGeom>
        </p:spPr>
        <p:txBody>
          <a:bodyPr wrap="none">
            <a:spAutoFit/>
          </a:bodyPr>
          <a:lstStyle/>
          <a:p>
            <a:r>
              <a:rPr lang="de-DE" sz="2800" dirty="0">
                <a:latin typeface="Segoe UI" panose="020B0502040204020203" pitchFamily="34" charset="0"/>
                <a:cs typeface="Segoe UI" panose="020B0502040204020203" pitchFamily="34" charset="0"/>
              </a:rPr>
              <a:t>and practically do your dishes</a:t>
            </a: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8787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en-US" dirty="0"/>
              <a:t>Overview of the journey to </a:t>
            </a:r>
            <a:r>
              <a:rPr lang="en-US" dirty="0" err="1"/>
              <a:t>dbatools</a:t>
            </a:r>
            <a:r>
              <a:rPr lang="en-US" dirty="0"/>
              <a:t> 1.0</a:t>
            </a:r>
          </a:p>
          <a:p>
            <a:endParaRPr lang="en-US" dirty="0"/>
          </a:p>
          <a:p>
            <a:r>
              <a:rPr lang="en-US" dirty="0"/>
              <a:t>Demos galore</a:t>
            </a:r>
          </a:p>
        </p:txBody>
      </p:sp>
      <p:pic>
        <p:nvPicPr>
          <p:cNvPr id="6" name="Picture 2" descr="https://pbs.twimg.com/media/D7WXfYgW4AAt3Dg.png:large">
            <a:extLst>
              <a:ext uri="{FF2B5EF4-FFF2-40B4-BE49-F238E27FC236}">
                <a16:creationId xmlns:a16="http://schemas.microsoft.com/office/drawing/2014/main" id="{4490F474-DF83-404D-8D8C-FEAAF2084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1330" y="2047564"/>
            <a:ext cx="2636227" cy="3695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734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normAutofit/>
          </a:bodyPr>
          <a:lstStyle/>
          <a:p>
            <a:r>
              <a:rPr lang="en-US" dirty="0"/>
              <a:t>The beginning - July 2014</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619289" y="1265411"/>
            <a:ext cx="10515600" cy="4753277"/>
          </a:xfrm>
        </p:spPr>
        <p:txBody>
          <a:bodyPr/>
          <a:lstStyle/>
          <a:p>
            <a:endParaRPr lang="en-US" dirty="0"/>
          </a:p>
          <a:p>
            <a:r>
              <a:rPr lang="en-US" dirty="0"/>
              <a:t>Start-SqlMigration.ps1 in Script Center</a:t>
            </a:r>
          </a:p>
          <a:p>
            <a:r>
              <a:rPr lang="en-US" dirty="0" err="1"/>
              <a:t>sqlmigration</a:t>
            </a:r>
            <a:r>
              <a:rPr lang="en-US" dirty="0"/>
              <a:t> folder on GitHub</a:t>
            </a:r>
          </a:p>
          <a:p>
            <a:endParaRPr lang="en-US" dirty="0"/>
          </a:p>
        </p:txBody>
      </p:sp>
      <p:pic>
        <p:nvPicPr>
          <p:cNvPr id="2" name="Picture 1">
            <a:extLst>
              <a:ext uri="{FF2B5EF4-FFF2-40B4-BE49-F238E27FC236}">
                <a16:creationId xmlns:a16="http://schemas.microsoft.com/office/drawing/2014/main" id="{B9072CC9-7474-4B38-B26F-02F1AC9A30B2}"/>
              </a:ext>
            </a:extLst>
          </p:cNvPr>
          <p:cNvPicPr>
            <a:picLocks noChangeAspect="1"/>
          </p:cNvPicPr>
          <p:nvPr/>
        </p:nvPicPr>
        <p:blipFill>
          <a:blip r:embed="rId3"/>
          <a:stretch>
            <a:fillRect/>
          </a:stretch>
        </p:blipFill>
        <p:spPr>
          <a:xfrm>
            <a:off x="7058209" y="1265411"/>
            <a:ext cx="4421631" cy="4327178"/>
          </a:xfrm>
          <a:prstGeom prst="rect">
            <a:avLst/>
          </a:prstGeom>
          <a:ln>
            <a:solidFill>
              <a:schemeClr val="accent1"/>
            </a:solidFill>
          </a:ln>
        </p:spPr>
      </p:pic>
      <p:pic>
        <p:nvPicPr>
          <p:cNvPr id="7" name="Picture 2" descr="https://pbs.twimg.com/media/DlZWYYUXoAEIhbE.jpg:large">
            <a:extLst>
              <a:ext uri="{FF2B5EF4-FFF2-40B4-BE49-F238E27FC236}">
                <a16:creationId xmlns:a16="http://schemas.microsoft.com/office/drawing/2014/main" id="{A2C8F9FD-891A-474E-80DD-1C62C281D0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1991" y="3309353"/>
            <a:ext cx="3767138" cy="286353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824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normAutofit/>
          </a:bodyPr>
          <a:lstStyle/>
          <a:p>
            <a:r>
              <a:rPr lang="en-US" dirty="0"/>
              <a:t>The module - September 2015</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en-US" dirty="0"/>
          </a:p>
          <a:p>
            <a:r>
              <a:rPr lang="en-US" dirty="0" err="1"/>
              <a:t>dbatools</a:t>
            </a:r>
            <a:r>
              <a:rPr lang="en-US" dirty="0"/>
              <a:t> module in GitHub</a:t>
            </a:r>
          </a:p>
          <a:p>
            <a:endParaRPr lang="en-US" dirty="0"/>
          </a:p>
        </p:txBody>
      </p:sp>
      <p:pic>
        <p:nvPicPr>
          <p:cNvPr id="4" name="Picture 3">
            <a:extLst>
              <a:ext uri="{FF2B5EF4-FFF2-40B4-BE49-F238E27FC236}">
                <a16:creationId xmlns:a16="http://schemas.microsoft.com/office/drawing/2014/main" id="{2B3B45EA-5201-4208-A00F-D02316630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9015" y="1145894"/>
            <a:ext cx="5017477" cy="5017477"/>
          </a:xfrm>
          <a:prstGeom prst="rect">
            <a:avLst/>
          </a:prstGeom>
        </p:spPr>
      </p:pic>
    </p:spTree>
    <p:extLst>
      <p:ext uri="{BB962C8B-B14F-4D97-AF65-F5344CB8AC3E}">
        <p14:creationId xmlns:p14="http://schemas.microsoft.com/office/powerpoint/2010/main" val="2092880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normAutofit/>
          </a:bodyPr>
          <a:lstStyle/>
          <a:p>
            <a:r>
              <a:rPr lang="en-US" dirty="0"/>
              <a:t>The community - June 2016</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en-US" dirty="0"/>
              <a:t>Others started joining in!</a:t>
            </a:r>
          </a:p>
          <a:p>
            <a:endParaRPr lang="en-US" dirty="0"/>
          </a:p>
        </p:txBody>
      </p:sp>
      <p:pic>
        <p:nvPicPr>
          <p:cNvPr id="2" name="Picture 1">
            <a:extLst>
              <a:ext uri="{FF2B5EF4-FFF2-40B4-BE49-F238E27FC236}">
                <a16:creationId xmlns:a16="http://schemas.microsoft.com/office/drawing/2014/main" id="{1DCA8DF6-691E-471C-8E95-F53747D0F943}"/>
              </a:ext>
            </a:extLst>
          </p:cNvPr>
          <p:cNvPicPr>
            <a:picLocks noChangeAspect="1"/>
          </p:cNvPicPr>
          <p:nvPr/>
        </p:nvPicPr>
        <p:blipFill>
          <a:blip r:embed="rId3"/>
          <a:stretch>
            <a:fillRect/>
          </a:stretch>
        </p:blipFill>
        <p:spPr>
          <a:xfrm>
            <a:off x="7772396" y="1382655"/>
            <a:ext cx="4079631" cy="4655464"/>
          </a:xfrm>
          <a:prstGeom prst="rect">
            <a:avLst/>
          </a:prstGeom>
        </p:spPr>
      </p:pic>
      <p:pic>
        <p:nvPicPr>
          <p:cNvPr id="3" name="Picture 2">
            <a:extLst>
              <a:ext uri="{FF2B5EF4-FFF2-40B4-BE49-F238E27FC236}">
                <a16:creationId xmlns:a16="http://schemas.microsoft.com/office/drawing/2014/main" id="{B58505E5-3AA8-4574-B3CA-73BE44E8C8DA}"/>
              </a:ext>
            </a:extLst>
          </p:cNvPr>
          <p:cNvPicPr>
            <a:picLocks noChangeAspect="1"/>
          </p:cNvPicPr>
          <p:nvPr/>
        </p:nvPicPr>
        <p:blipFill>
          <a:blip r:embed="rId4"/>
          <a:stretch>
            <a:fillRect/>
          </a:stretch>
        </p:blipFill>
        <p:spPr>
          <a:xfrm>
            <a:off x="692259" y="2066599"/>
            <a:ext cx="2723958" cy="2148947"/>
          </a:xfrm>
          <a:prstGeom prst="rect">
            <a:avLst/>
          </a:prstGeom>
        </p:spPr>
      </p:pic>
      <p:pic>
        <p:nvPicPr>
          <p:cNvPr id="6" name="Picture 5">
            <a:extLst>
              <a:ext uri="{FF2B5EF4-FFF2-40B4-BE49-F238E27FC236}">
                <a16:creationId xmlns:a16="http://schemas.microsoft.com/office/drawing/2014/main" id="{8EAD548B-BAAC-4A73-A83D-24D55A478755}"/>
              </a:ext>
            </a:extLst>
          </p:cNvPr>
          <p:cNvPicPr>
            <a:picLocks noChangeAspect="1"/>
          </p:cNvPicPr>
          <p:nvPr/>
        </p:nvPicPr>
        <p:blipFill>
          <a:blip r:embed="rId5"/>
          <a:stretch>
            <a:fillRect/>
          </a:stretch>
        </p:blipFill>
        <p:spPr>
          <a:xfrm>
            <a:off x="2825893" y="4253945"/>
            <a:ext cx="2073140" cy="2073140"/>
          </a:xfrm>
          <a:prstGeom prst="rect">
            <a:avLst/>
          </a:prstGeom>
        </p:spPr>
      </p:pic>
      <p:pic>
        <p:nvPicPr>
          <p:cNvPr id="7" name="Picture 6">
            <a:extLst>
              <a:ext uri="{FF2B5EF4-FFF2-40B4-BE49-F238E27FC236}">
                <a16:creationId xmlns:a16="http://schemas.microsoft.com/office/drawing/2014/main" id="{68FD267A-3B6C-4A19-88DD-82ED651A0AEB}"/>
              </a:ext>
            </a:extLst>
          </p:cNvPr>
          <p:cNvPicPr>
            <a:picLocks noChangeAspect="1"/>
          </p:cNvPicPr>
          <p:nvPr/>
        </p:nvPicPr>
        <p:blipFill>
          <a:blip r:embed="rId6"/>
          <a:stretch>
            <a:fillRect/>
          </a:stretch>
        </p:blipFill>
        <p:spPr>
          <a:xfrm>
            <a:off x="3120815" y="2028199"/>
            <a:ext cx="2894684" cy="2293778"/>
          </a:xfrm>
          <a:prstGeom prst="rect">
            <a:avLst/>
          </a:prstGeom>
        </p:spPr>
      </p:pic>
      <p:pic>
        <p:nvPicPr>
          <p:cNvPr id="10" name="Picture 9">
            <a:extLst>
              <a:ext uri="{FF2B5EF4-FFF2-40B4-BE49-F238E27FC236}">
                <a16:creationId xmlns:a16="http://schemas.microsoft.com/office/drawing/2014/main" id="{6115B705-B4B6-4508-9E16-6682A10D8F65}"/>
              </a:ext>
            </a:extLst>
          </p:cNvPr>
          <p:cNvPicPr>
            <a:picLocks noChangeAspect="1"/>
          </p:cNvPicPr>
          <p:nvPr/>
        </p:nvPicPr>
        <p:blipFill>
          <a:blip r:embed="rId7"/>
          <a:stretch>
            <a:fillRect/>
          </a:stretch>
        </p:blipFill>
        <p:spPr>
          <a:xfrm>
            <a:off x="4899033" y="3366032"/>
            <a:ext cx="3276600" cy="3276600"/>
          </a:xfrm>
          <a:prstGeom prst="rect">
            <a:avLst/>
          </a:prstGeom>
        </p:spPr>
      </p:pic>
      <p:pic>
        <p:nvPicPr>
          <p:cNvPr id="11" name="Picture 10">
            <a:extLst>
              <a:ext uri="{FF2B5EF4-FFF2-40B4-BE49-F238E27FC236}">
                <a16:creationId xmlns:a16="http://schemas.microsoft.com/office/drawing/2014/main" id="{91A71D3F-916A-4499-8717-4DE49687FC51}"/>
              </a:ext>
            </a:extLst>
          </p:cNvPr>
          <p:cNvPicPr>
            <a:picLocks noChangeAspect="1"/>
          </p:cNvPicPr>
          <p:nvPr/>
        </p:nvPicPr>
        <p:blipFill>
          <a:blip r:embed="rId8"/>
          <a:stretch>
            <a:fillRect/>
          </a:stretch>
        </p:blipFill>
        <p:spPr>
          <a:xfrm>
            <a:off x="1236810" y="4560436"/>
            <a:ext cx="2175075" cy="2175075"/>
          </a:xfrm>
          <a:prstGeom prst="rect">
            <a:avLst/>
          </a:prstGeom>
        </p:spPr>
      </p:pic>
    </p:spTree>
    <p:extLst>
      <p:ext uri="{BB962C8B-B14F-4D97-AF65-F5344CB8AC3E}">
        <p14:creationId xmlns:p14="http://schemas.microsoft.com/office/powerpoint/2010/main" val="3075517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normAutofit/>
          </a:bodyPr>
          <a:lstStyle/>
          <a:p>
            <a:r>
              <a:rPr lang="en-US" dirty="0"/>
              <a:t>1.0 Officially Begins – January 2017</a:t>
            </a:r>
          </a:p>
        </p:txBody>
      </p:sp>
      <p:pic>
        <p:nvPicPr>
          <p:cNvPr id="6" name="Picture 2" descr="Partying Face on Microsoft Windows 10 October 2018 Update">
            <a:extLst>
              <a:ext uri="{FF2B5EF4-FFF2-40B4-BE49-F238E27FC236}">
                <a16:creationId xmlns:a16="http://schemas.microsoft.com/office/drawing/2014/main" id="{0FE5E795-4DE5-41AC-85C7-EC21ABDC2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7465" y="280686"/>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F0AA511-69D0-4FC9-8D91-D21C664C4C2B}"/>
              </a:ext>
            </a:extLst>
          </p:cNvPr>
          <p:cNvPicPr>
            <a:picLocks noChangeAspect="1"/>
          </p:cNvPicPr>
          <p:nvPr/>
        </p:nvPicPr>
        <p:blipFill>
          <a:blip r:embed="rId4"/>
          <a:stretch>
            <a:fillRect/>
          </a:stretch>
        </p:blipFill>
        <p:spPr>
          <a:xfrm>
            <a:off x="1354244" y="1508125"/>
            <a:ext cx="8950342" cy="4675621"/>
          </a:xfrm>
          <a:prstGeom prst="rect">
            <a:avLst/>
          </a:prstGeom>
        </p:spPr>
      </p:pic>
    </p:spTree>
    <p:extLst>
      <p:ext uri="{BB962C8B-B14F-4D97-AF65-F5344CB8AC3E}">
        <p14:creationId xmlns:p14="http://schemas.microsoft.com/office/powerpoint/2010/main" val="1909908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normAutofit/>
          </a:bodyPr>
          <a:lstStyle/>
          <a:p>
            <a:r>
              <a:rPr lang="en-US" dirty="0"/>
              <a:t>1.0 Officially Begins – January 2017</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pPr marL="457200" indent="-457200">
              <a:buFont typeface="Arial" panose="020B0604020202020204" pitchFamily="34" charset="0"/>
              <a:buChar char="•"/>
            </a:pPr>
            <a:r>
              <a:rPr lang="en-US" dirty="0"/>
              <a:t>Standardized documentation</a:t>
            </a:r>
          </a:p>
          <a:p>
            <a:pPr marL="457200" indent="-457200">
              <a:buFont typeface="Arial" panose="020B0604020202020204" pitchFamily="34" charset="0"/>
              <a:buChar char="•"/>
            </a:pPr>
            <a:r>
              <a:rPr lang="en-US" dirty="0"/>
              <a:t>Standardized names for parameters, commands, </a:t>
            </a:r>
            <a:r>
              <a:rPr lang="en-US" dirty="0" err="1"/>
              <a:t>etc</a:t>
            </a:r>
            <a:endParaRPr lang="en-US" dirty="0"/>
          </a:p>
          <a:p>
            <a:pPr marL="457200" indent="-457200">
              <a:buFont typeface="Arial" panose="020B0604020202020204" pitchFamily="34" charset="0"/>
              <a:buChar char="•"/>
            </a:pPr>
            <a:r>
              <a:rPr lang="en-US" dirty="0"/>
              <a:t>Standardized outputs</a:t>
            </a:r>
          </a:p>
          <a:p>
            <a:pPr marL="457200" indent="-457200">
              <a:buFont typeface="Arial" panose="020B0604020202020204" pitchFamily="34" charset="0"/>
              <a:buChar char="•"/>
            </a:pPr>
            <a:r>
              <a:rPr lang="en-US" dirty="0"/>
              <a:t>Added Pester tests and </a:t>
            </a:r>
            <a:r>
              <a:rPr lang="en-US" dirty="0" err="1"/>
              <a:t>AppVeyor</a:t>
            </a:r>
            <a:endParaRPr lang="en-US" dirty="0"/>
          </a:p>
          <a:p>
            <a:pPr marL="914400" lvl="1" indent="-457200">
              <a:buFont typeface="Arial" panose="020B0604020202020204" pitchFamily="34" charset="0"/>
              <a:buChar char="•"/>
            </a:pPr>
            <a:r>
              <a:rPr lang="en-US" dirty="0"/>
              <a:t>Testing</a:t>
            </a:r>
          </a:p>
          <a:p>
            <a:pPr marL="914400" lvl="1" indent="-457200">
              <a:buFont typeface="Arial" panose="020B0604020202020204" pitchFamily="34" charset="0"/>
              <a:buChar char="•"/>
            </a:pPr>
            <a:r>
              <a:rPr lang="en-US" dirty="0"/>
              <a:t>Bug fixes</a:t>
            </a:r>
          </a:p>
          <a:p>
            <a:pPr marL="457200" indent="-457200">
              <a:buFont typeface="Arial" panose="020B0604020202020204" pitchFamily="34" charset="0"/>
              <a:buChar char="•"/>
            </a:pPr>
            <a:r>
              <a:rPr lang="en-US" dirty="0"/>
              <a:t>Releasing more often</a:t>
            </a:r>
          </a:p>
        </p:txBody>
      </p:sp>
      <p:pic>
        <p:nvPicPr>
          <p:cNvPr id="6" name="Picture 2" descr="Partying Face on Microsoft Windows 10 October 2018 Update">
            <a:extLst>
              <a:ext uri="{FF2B5EF4-FFF2-40B4-BE49-F238E27FC236}">
                <a16:creationId xmlns:a16="http://schemas.microsoft.com/office/drawing/2014/main" id="{0FE5E795-4DE5-41AC-85C7-EC21ABDC2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7465" y="280686"/>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99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9393</TotalTime>
  <Words>394</Words>
  <Application>Microsoft Office PowerPoint</Application>
  <PresentationFormat>Widescreen</PresentationFormat>
  <Paragraphs>84</Paragraphs>
  <Slides>16</Slides>
  <Notes>13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Arial</vt:lpstr>
      <vt:lpstr>Agency FB</vt:lpstr>
      <vt:lpstr>CarlMarx</vt:lpstr>
      <vt:lpstr>Segoe UI</vt:lpstr>
      <vt:lpstr>Alfarn</vt:lpstr>
      <vt:lpstr>Consolas</vt:lpstr>
      <vt:lpstr>Calibri</vt:lpstr>
      <vt:lpstr>Office</vt:lpstr>
      <vt:lpstr>Custom Design</vt:lpstr>
      <vt:lpstr>15 can’t miss commands in dbatools 1.0</vt:lpstr>
      <vt:lpstr>PowerPoint Presentation</vt:lpstr>
      <vt:lpstr>This Session</vt:lpstr>
      <vt:lpstr>Agenda</vt:lpstr>
      <vt:lpstr>The beginning - July 2014</vt:lpstr>
      <vt:lpstr>The module - September 2015</vt:lpstr>
      <vt:lpstr>The community - June 2016</vt:lpstr>
      <vt:lpstr>1.0 Officially Begins – January 2017</vt:lpstr>
      <vt:lpstr>1.0 Officially Begins – January 2017</vt:lpstr>
      <vt:lpstr>Oops - November 2017</vt:lpstr>
      <vt:lpstr>Now</vt:lpstr>
      <vt:lpstr>Demo grouping</vt:lpstr>
      <vt:lpstr>PowerPoint Presentation</vt:lpstr>
      <vt:lpstr>PowerPoint Presentation</vt:lpstr>
      <vt:lpstr>Session Feedback Day 1 (not optional!)</vt:lpstr>
      <vt:lpstr>Event Feedback  (not optional!)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Chrissy LeMaire</cp:lastModifiedBy>
  <cp:revision>59</cp:revision>
  <dcterms:created xsi:type="dcterms:W3CDTF">2019-04-18T11:57:57Z</dcterms:created>
  <dcterms:modified xsi:type="dcterms:W3CDTF">2019-06-24T11:21:52Z</dcterms:modified>
</cp:coreProperties>
</file>